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NanumGothic" panose="020D0604000000000000" pitchFamily="34" charset="-127"/>
      <p:regular r:id="rId20"/>
      <p:bold r:id="rId21"/>
    </p:embeddedFont>
    <p:embeddedFont>
      <p:font typeface="Pretendard" panose="02000503000000020004" pitchFamily="2" charset="-127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69"/>
    <p:restoredTop sz="91338"/>
  </p:normalViewPr>
  <p:slideViewPr>
    <p:cSldViewPr snapToGrid="0">
      <p:cViewPr varScale="1">
        <p:scale>
          <a:sx n="112" d="100"/>
          <a:sy n="112" d="100"/>
        </p:scale>
        <p:origin x="4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2D94F2-9458-FE40-A7DA-014411B0C36B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A41781-8A80-9644-B50A-B8338F6AD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814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048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46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329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75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836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39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668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88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1781-8A80-9644-B50A-B8338F6AD5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660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8AF2D-A517-FC80-8397-9DE524FE5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59671F-7447-D72E-4605-053325F4AF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5B663-15E2-D5CC-E6B7-DF9C833EC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EB51D-5CFA-CE82-F56E-B64FC8421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26384-97B3-AF2A-7EEA-7846E7021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870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4D8C5-8F2F-1C99-3EC2-145AF3BA4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C3C176-70EC-1D97-D0CA-3C19995EDC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9DEDB-BEFD-18B2-4084-AB0CC5BB5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4F9FA-EE94-87EF-895D-C4011415A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54B51-0B76-FEFF-0CE5-306BEEE12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376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77EAED-4A82-AA98-602F-D6062FD77C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479226-3F64-CCB9-C53B-F6A3D5C61F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92D59-E47E-8DBB-81F4-A7C972804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31057-E485-6628-7047-8AE5CC9D0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05A74-AA63-7851-D934-D7DD1867E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43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BA57E-8F14-11DF-AC7E-487BD6FE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9EF0F-81A4-3441-CCB8-977657B6E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4C755-80BE-D49C-6A51-3C729EB08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A99D8-82D1-DFAE-31DD-1AAB2BBE3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8528C-89F7-B71A-5D93-3C669F194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24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20C6B-8BE4-2565-68D5-835EC18DA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D7863B-9811-C337-5E1E-F4264CEFF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EC665-3FFF-00C0-DD62-24D8986C7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ADB5B-5E21-0EAB-A89A-C5D0C135C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2FF43-542C-A924-8039-8176E50B0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266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842A2-9E8B-0EFE-C126-C5CB92F5E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FFC00-39BD-58D7-1EF3-C70FC8E6C9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B3C45B-ECA5-C15A-5A64-CF2439117C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78C9CA-52D5-E322-705B-62436FE39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8F5A2B-BFA8-105B-FA5D-CDA301358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5A433A-4F8A-B2D6-299D-204B49C7F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296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348BA-C9C2-A364-071D-7ECCD25FC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13AD9-4C06-672B-281B-A880AA744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E4CC87-F93D-FD8A-9AD4-C253D93266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420808-16B4-4F2B-E1FC-0989B33C65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D747CE-C5F1-485C-764A-B0BD08AC2D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D41E95-6A56-7FE7-080D-90ECF460E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DA0144-1BFB-EA69-2FC3-5A3BB32C6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ACC39E-AA05-8257-35DD-73DACBF80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66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1C900-3E46-B25C-7EC8-2105F0357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4425B8-7C17-E3E1-5350-3F8071FD0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C2A21-80E5-2C42-E0AC-CF0C19212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BFA239-6BE1-988E-C957-89605089F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607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EF88E0-6141-AA21-5BD3-2D3C535F1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785110-9BB9-1778-F143-F1B44A007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0754D-6DD0-7C5B-20EA-8BCD7A996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44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94C20-2691-084F-B3E0-8342ED43E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D21DD-0E4C-96CC-9636-399B83D2F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8B13C-406B-839F-9DE2-1DB17D7822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FE5B16-B74E-6267-3EA4-D002F9400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84B8D4-DB51-1C99-5A8F-3A51C47D0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2059A7-D9EC-CBCA-1735-5B5EC857B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78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0A8BA-F116-1FAB-C4D8-1610CE368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7AFA39-83D7-B457-779C-872B26D89F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9B5B5-B321-AA5D-7393-C7362A44FC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6EAA85-1C3E-FD6A-6F45-F620F34E7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DEBB-CF5A-6243-8E4D-E0A1321F689E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33C738-CCC1-4246-A149-DE4CFA8A0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8D7864-F8FD-FCF3-9A25-2E75368E4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262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8D7DFC-BBA1-BFA5-B641-A8A015E73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5B9F3-F1B4-0E79-C950-1A3FB9DA5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3F9BE-2EBA-0185-9FF3-13C65418E3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9DEBB-CF5A-6243-8E4D-E0A1321F689E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79E2F-6A90-E49F-7DE0-00B18E7C0D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B6FD6-9CB1-CCBE-1F3B-B8A40B520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30967-C46B-FB45-890D-53CE23AA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3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39DAA-CE20-B93A-366A-6119AEAD91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8188" y="3556606"/>
            <a:ext cx="7673788" cy="1430151"/>
          </a:xfrm>
        </p:spPr>
        <p:txBody>
          <a:bodyPr>
            <a:normAutofit/>
          </a:bodyPr>
          <a:lstStyle/>
          <a:p>
            <a:pPr algn="l"/>
            <a:r>
              <a:rPr lang="ko-KR" altLang="en-US" sz="4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중간 발표</a:t>
            </a:r>
            <a:endParaRPr lang="en-US" sz="4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39E829-1DE5-6A27-5B78-3D0B479BB8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8188" y="5108694"/>
            <a:ext cx="7673788" cy="991787"/>
          </a:xfrm>
        </p:spPr>
        <p:txBody>
          <a:bodyPr>
            <a:normAutofit/>
          </a:bodyPr>
          <a:lstStyle/>
          <a:p>
            <a:pPr algn="l"/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7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조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/>
            <a:r>
              <a:rPr lang="ko-KR" altLang="en-US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김희균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송준규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정승연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정하연</a:t>
            </a:r>
            <a:endParaRPr lang="en-US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직사각형 1">
            <a:extLst>
              <a:ext uri="{FF2B5EF4-FFF2-40B4-BE49-F238E27FC236}">
                <a16:creationId xmlns:a16="http://schemas.microsoft.com/office/drawing/2014/main" id="{E9087616-C154-E1C2-6095-CC02447DD3FE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0401D4EC-3C24-3565-B5DA-BC64ABEDDA01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48801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9F6C2-0ACA-57FD-A25D-DF414C72B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ko-KR" altLang="en-US" dirty="0"/>
              <a:t>단계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82E05FE-85E3-EFDE-CC91-C1D446CC9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737381"/>
              </p:ext>
            </p:extLst>
          </p:nvPr>
        </p:nvGraphicFramePr>
        <p:xfrm>
          <a:off x="880556" y="2098199"/>
          <a:ext cx="9260523" cy="3999230"/>
        </p:xfrm>
        <a:graphic>
          <a:graphicData uri="http://schemas.openxmlformats.org/drawingml/2006/table">
            <a:tbl>
              <a:tblPr/>
              <a:tblGrid>
                <a:gridCol w="1028947">
                  <a:extLst>
                    <a:ext uri="{9D8B030D-6E8A-4147-A177-3AD203B41FA5}">
                      <a16:colId xmlns:a16="http://schemas.microsoft.com/office/drawing/2014/main" val="4166651023"/>
                    </a:ext>
                  </a:extLst>
                </a:gridCol>
                <a:gridCol w="1028947">
                  <a:extLst>
                    <a:ext uri="{9D8B030D-6E8A-4147-A177-3AD203B41FA5}">
                      <a16:colId xmlns:a16="http://schemas.microsoft.com/office/drawing/2014/main" val="4219183748"/>
                    </a:ext>
                  </a:extLst>
                </a:gridCol>
                <a:gridCol w="1028947">
                  <a:extLst>
                    <a:ext uri="{9D8B030D-6E8A-4147-A177-3AD203B41FA5}">
                      <a16:colId xmlns:a16="http://schemas.microsoft.com/office/drawing/2014/main" val="1130836732"/>
                    </a:ext>
                  </a:extLst>
                </a:gridCol>
                <a:gridCol w="1028947">
                  <a:extLst>
                    <a:ext uri="{9D8B030D-6E8A-4147-A177-3AD203B41FA5}">
                      <a16:colId xmlns:a16="http://schemas.microsoft.com/office/drawing/2014/main" val="1047670589"/>
                    </a:ext>
                  </a:extLst>
                </a:gridCol>
                <a:gridCol w="1028947">
                  <a:extLst>
                    <a:ext uri="{9D8B030D-6E8A-4147-A177-3AD203B41FA5}">
                      <a16:colId xmlns:a16="http://schemas.microsoft.com/office/drawing/2014/main" val="2769517615"/>
                    </a:ext>
                  </a:extLst>
                </a:gridCol>
                <a:gridCol w="1028947">
                  <a:extLst>
                    <a:ext uri="{9D8B030D-6E8A-4147-A177-3AD203B41FA5}">
                      <a16:colId xmlns:a16="http://schemas.microsoft.com/office/drawing/2014/main" val="887343928"/>
                    </a:ext>
                  </a:extLst>
                </a:gridCol>
                <a:gridCol w="1028947">
                  <a:extLst>
                    <a:ext uri="{9D8B030D-6E8A-4147-A177-3AD203B41FA5}">
                      <a16:colId xmlns:a16="http://schemas.microsoft.com/office/drawing/2014/main" val="2741006224"/>
                    </a:ext>
                  </a:extLst>
                </a:gridCol>
                <a:gridCol w="1028947">
                  <a:extLst>
                    <a:ext uri="{9D8B030D-6E8A-4147-A177-3AD203B41FA5}">
                      <a16:colId xmlns:a16="http://schemas.microsoft.com/office/drawing/2014/main" val="3314473111"/>
                    </a:ext>
                  </a:extLst>
                </a:gridCol>
                <a:gridCol w="1028947">
                  <a:extLst>
                    <a:ext uri="{9D8B030D-6E8A-4147-A177-3AD203B41FA5}">
                      <a16:colId xmlns:a16="http://schemas.microsoft.com/office/drawing/2014/main" val="1518292334"/>
                    </a:ext>
                  </a:extLst>
                </a:gridCol>
              </a:tblGrid>
              <a:tr h="4857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Model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KNN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SVM</a:t>
                      </a:r>
                      <a:endParaRPr lang="en-US" sz="1200" b="0" i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Extra-tree</a:t>
                      </a:r>
                      <a:endParaRPr lang="en-US" sz="1200" b="0" i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Softmax</a:t>
                      </a:r>
                      <a:endParaRPr lang="en-US" sz="1200" b="0" i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Decision Tree</a:t>
                      </a:r>
                      <a:endParaRPr lang="en-US" sz="1200" b="0" i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Random Forest</a:t>
                      </a:r>
                      <a:endParaRPr lang="en-US" sz="1200" b="0" i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MLP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Voting (all)</a:t>
                      </a:r>
                      <a:endParaRPr lang="en-US" sz="1200" b="0" i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221847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Search Time (sec)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19.91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5805.91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114.86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376.11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104.96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7228.69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25832.11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691.17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1540.86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3824280"/>
                  </a:ext>
                </a:extLst>
              </a:tr>
              <a:tr h="643890"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Best Parameters</a:t>
                      </a:r>
                      <a:endParaRPr lang="en-US" sz="1200" b="1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n_neighbors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: 5</a:t>
                      </a:r>
                      <a:br>
                        <a:rPr lang="en-US" sz="1200" b="1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endParaRPr lang="en-US" sz="1200" b="1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t"/>
                      <a:r>
                        <a:rPr lang="en-US" sz="1200" b="1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 : 5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max_depth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: 20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: 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Criterion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: entropy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n_estimators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: 700</a:t>
                      </a:r>
                      <a:endParaRPr lang="en-US" sz="1200" b="1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alpha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: 0.01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soft</a:t>
                      </a:r>
                      <a:endParaRPr lang="en-US" sz="1200" b="1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35261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max_iter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: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500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69282575"/>
                  </a:ext>
                </a:extLst>
              </a:tr>
              <a:tr h="4610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n_estimators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: 300</a:t>
                      </a:r>
                      <a:endParaRPr lang="en-US" sz="1200" b="1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max_iter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: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500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max_depth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: 50</a:t>
                      </a:r>
                      <a:endParaRPr lang="en-US" sz="1200" b="1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en-US" sz="12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max_iter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: 500</a:t>
                      </a:r>
                      <a:endParaRPr lang="en-US" sz="1200" b="1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41605"/>
                  </a:ext>
                </a:extLst>
              </a:tr>
              <a:tr h="6438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multi_class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: multinomial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287165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Best Accuracy on Test Dataset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0.8925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 </a:t>
                      </a:r>
                      <a:r>
                        <a:rPr lang="en-US" altLang="ko-KR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0.9341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0.9115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0.8374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0.7448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0.8990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0.9120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soft: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0.9196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 hard: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0.9168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0161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129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9F6C2-0ACA-57FD-A25D-DF414C72B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단계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82E05FE-85E3-EFDE-CC91-C1D446CC9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926326"/>
              </p:ext>
            </p:extLst>
          </p:nvPr>
        </p:nvGraphicFramePr>
        <p:xfrm>
          <a:off x="880556" y="2098199"/>
          <a:ext cx="9260523" cy="3903980"/>
        </p:xfrm>
        <a:graphic>
          <a:graphicData uri="http://schemas.openxmlformats.org/drawingml/2006/table">
            <a:tbl>
              <a:tblPr/>
              <a:tblGrid>
                <a:gridCol w="1028947">
                  <a:extLst>
                    <a:ext uri="{9D8B030D-6E8A-4147-A177-3AD203B41FA5}">
                      <a16:colId xmlns:a16="http://schemas.microsoft.com/office/drawing/2014/main" val="4166651023"/>
                    </a:ext>
                  </a:extLst>
                </a:gridCol>
                <a:gridCol w="1028947">
                  <a:extLst>
                    <a:ext uri="{9D8B030D-6E8A-4147-A177-3AD203B41FA5}">
                      <a16:colId xmlns:a16="http://schemas.microsoft.com/office/drawing/2014/main" val="4219183748"/>
                    </a:ext>
                  </a:extLst>
                </a:gridCol>
                <a:gridCol w="1028947">
                  <a:extLst>
                    <a:ext uri="{9D8B030D-6E8A-4147-A177-3AD203B41FA5}">
                      <a16:colId xmlns:a16="http://schemas.microsoft.com/office/drawing/2014/main" val="1130836732"/>
                    </a:ext>
                  </a:extLst>
                </a:gridCol>
                <a:gridCol w="1028947">
                  <a:extLst>
                    <a:ext uri="{9D8B030D-6E8A-4147-A177-3AD203B41FA5}">
                      <a16:colId xmlns:a16="http://schemas.microsoft.com/office/drawing/2014/main" val="1047670589"/>
                    </a:ext>
                  </a:extLst>
                </a:gridCol>
                <a:gridCol w="1028947">
                  <a:extLst>
                    <a:ext uri="{9D8B030D-6E8A-4147-A177-3AD203B41FA5}">
                      <a16:colId xmlns:a16="http://schemas.microsoft.com/office/drawing/2014/main" val="2769517615"/>
                    </a:ext>
                  </a:extLst>
                </a:gridCol>
                <a:gridCol w="1028947">
                  <a:extLst>
                    <a:ext uri="{9D8B030D-6E8A-4147-A177-3AD203B41FA5}">
                      <a16:colId xmlns:a16="http://schemas.microsoft.com/office/drawing/2014/main" val="887343928"/>
                    </a:ext>
                  </a:extLst>
                </a:gridCol>
                <a:gridCol w="1028947">
                  <a:extLst>
                    <a:ext uri="{9D8B030D-6E8A-4147-A177-3AD203B41FA5}">
                      <a16:colId xmlns:a16="http://schemas.microsoft.com/office/drawing/2014/main" val="2741006224"/>
                    </a:ext>
                  </a:extLst>
                </a:gridCol>
                <a:gridCol w="1028947">
                  <a:extLst>
                    <a:ext uri="{9D8B030D-6E8A-4147-A177-3AD203B41FA5}">
                      <a16:colId xmlns:a16="http://schemas.microsoft.com/office/drawing/2014/main" val="3314473111"/>
                    </a:ext>
                  </a:extLst>
                </a:gridCol>
                <a:gridCol w="1028947">
                  <a:extLst>
                    <a:ext uri="{9D8B030D-6E8A-4147-A177-3AD203B41FA5}">
                      <a16:colId xmlns:a16="http://schemas.microsoft.com/office/drawing/2014/main" val="1518292334"/>
                    </a:ext>
                  </a:extLst>
                </a:gridCol>
              </a:tblGrid>
              <a:tr h="4857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Model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KNN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SVM</a:t>
                      </a:r>
                      <a:endParaRPr lang="en-US" sz="1200" b="0" i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Extra-tree</a:t>
                      </a:r>
                      <a:endParaRPr lang="en-US" sz="1200" b="0" i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Softmax</a:t>
                      </a:r>
                      <a:endParaRPr lang="en-US" sz="1200" b="0" i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Decision Tree</a:t>
                      </a:r>
                      <a:endParaRPr lang="en-US" sz="1200" b="0" i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Random Forest</a:t>
                      </a:r>
                      <a:endParaRPr lang="en-US" sz="1200" b="0" i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MLP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Voting (all)</a:t>
                      </a:r>
                      <a:endParaRPr lang="en-US" sz="1200" b="0" i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221847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Search Time (sec)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3824280"/>
                  </a:ext>
                </a:extLst>
              </a:tr>
              <a:tr h="643890"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Best Parameters</a:t>
                      </a:r>
                      <a:endParaRPr lang="en-US" sz="1200" b="1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t"/>
                      <a:endParaRPr lang="en-US" sz="1200" b="1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35261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69282575"/>
                  </a:ext>
                </a:extLst>
              </a:tr>
              <a:tr h="4610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t"/>
                      <a:endParaRPr lang="en-US" sz="1200" b="1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max_iter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: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500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en-US" sz="12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41605"/>
                  </a:ext>
                </a:extLst>
              </a:tr>
              <a:tr h="6438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287165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Best Accuracy on Test Dataset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0161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4751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545CF-FC08-75EB-F1FC-D2FF77664755}"/>
              </a:ext>
            </a:extLst>
          </p:cNvPr>
          <p:cNvSpPr txBox="1"/>
          <p:nvPr/>
        </p:nvSpPr>
        <p:spPr>
          <a:xfrm>
            <a:off x="880556" y="742224"/>
            <a:ext cx="609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목차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D01073-47B2-46BF-04F7-81C8659A2E98}"/>
              </a:ext>
            </a:extLst>
          </p:cNvPr>
          <p:cNvSpPr txBox="1"/>
          <p:nvPr/>
        </p:nvSpPr>
        <p:spPr>
          <a:xfrm>
            <a:off x="1253736" y="1876652"/>
            <a:ext cx="6097348" cy="3650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Original</a:t>
            </a: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Dataset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사용한 모델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학습 방향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학습 결과</a:t>
            </a:r>
            <a:endParaRPr kumimoji="1" lang="en-US" altLang="ko-KR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Handmade Dataset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Cleaning 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아이디어</a:t>
            </a:r>
            <a:endParaRPr kumimoji="1" lang="en-US" altLang="ko-KR" sz="16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사용한 모델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학습 방향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학습 결과</a:t>
            </a:r>
            <a:endParaRPr kumimoji="1" lang="en-US" altLang="ko-KR" sz="16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추후 계획</a:t>
            </a:r>
            <a:endParaRPr kumimoji="1" lang="en-US" altLang="ko-KR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endParaRPr kumimoji="1" lang="en-US" altLang="ko-KR" sz="16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중간발표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6353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545CF-FC08-75EB-F1FC-D2FF77664755}"/>
              </a:ext>
            </a:extLst>
          </p:cNvPr>
          <p:cNvSpPr txBox="1"/>
          <p:nvPr/>
        </p:nvSpPr>
        <p:spPr>
          <a:xfrm>
            <a:off x="880557" y="742224"/>
            <a:ext cx="5908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Original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Dataset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중간발표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9E90EF7-0420-91C5-928B-6497CB9F4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707446"/>
              </p:ext>
            </p:extLst>
          </p:nvPr>
        </p:nvGraphicFramePr>
        <p:xfrm>
          <a:off x="1062318" y="2576368"/>
          <a:ext cx="10067364" cy="3621301"/>
        </p:xfrm>
        <a:graphic>
          <a:graphicData uri="http://schemas.openxmlformats.org/drawingml/2006/table">
            <a:tbl>
              <a:tblPr/>
              <a:tblGrid>
                <a:gridCol w="1118596">
                  <a:extLst>
                    <a:ext uri="{9D8B030D-6E8A-4147-A177-3AD203B41FA5}">
                      <a16:colId xmlns:a16="http://schemas.microsoft.com/office/drawing/2014/main" val="2612324511"/>
                    </a:ext>
                  </a:extLst>
                </a:gridCol>
                <a:gridCol w="1118596">
                  <a:extLst>
                    <a:ext uri="{9D8B030D-6E8A-4147-A177-3AD203B41FA5}">
                      <a16:colId xmlns:a16="http://schemas.microsoft.com/office/drawing/2014/main" val="2668709648"/>
                    </a:ext>
                  </a:extLst>
                </a:gridCol>
                <a:gridCol w="1118596">
                  <a:extLst>
                    <a:ext uri="{9D8B030D-6E8A-4147-A177-3AD203B41FA5}">
                      <a16:colId xmlns:a16="http://schemas.microsoft.com/office/drawing/2014/main" val="4118730364"/>
                    </a:ext>
                  </a:extLst>
                </a:gridCol>
                <a:gridCol w="1118596">
                  <a:extLst>
                    <a:ext uri="{9D8B030D-6E8A-4147-A177-3AD203B41FA5}">
                      <a16:colId xmlns:a16="http://schemas.microsoft.com/office/drawing/2014/main" val="1198222486"/>
                    </a:ext>
                  </a:extLst>
                </a:gridCol>
                <a:gridCol w="1118596">
                  <a:extLst>
                    <a:ext uri="{9D8B030D-6E8A-4147-A177-3AD203B41FA5}">
                      <a16:colId xmlns:a16="http://schemas.microsoft.com/office/drawing/2014/main" val="3762085436"/>
                    </a:ext>
                  </a:extLst>
                </a:gridCol>
                <a:gridCol w="1118596">
                  <a:extLst>
                    <a:ext uri="{9D8B030D-6E8A-4147-A177-3AD203B41FA5}">
                      <a16:colId xmlns:a16="http://schemas.microsoft.com/office/drawing/2014/main" val="941420108"/>
                    </a:ext>
                  </a:extLst>
                </a:gridCol>
                <a:gridCol w="1118596">
                  <a:extLst>
                    <a:ext uri="{9D8B030D-6E8A-4147-A177-3AD203B41FA5}">
                      <a16:colId xmlns:a16="http://schemas.microsoft.com/office/drawing/2014/main" val="734241419"/>
                    </a:ext>
                  </a:extLst>
                </a:gridCol>
                <a:gridCol w="1118596">
                  <a:extLst>
                    <a:ext uri="{9D8B030D-6E8A-4147-A177-3AD203B41FA5}">
                      <a16:colId xmlns:a16="http://schemas.microsoft.com/office/drawing/2014/main" val="3651660110"/>
                    </a:ext>
                  </a:extLst>
                </a:gridCol>
                <a:gridCol w="1118596">
                  <a:extLst>
                    <a:ext uri="{9D8B030D-6E8A-4147-A177-3AD203B41FA5}">
                      <a16:colId xmlns:a16="http://schemas.microsoft.com/office/drawing/2014/main" val="927474663"/>
                    </a:ext>
                  </a:extLst>
                </a:gridCol>
              </a:tblGrid>
              <a:tr h="56577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Model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KNN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SVM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Extra-tree</a:t>
                      </a:r>
                      <a:endParaRPr lang="en-US" sz="1200" b="0" i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Softmax</a:t>
                      </a:r>
                      <a:endParaRPr lang="en-US" sz="1200" b="0" i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Decision Tree</a:t>
                      </a:r>
                      <a:endParaRPr lang="en-US" sz="1200" b="0" i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Random Forest</a:t>
                      </a:r>
                      <a:endParaRPr lang="en-US" sz="1200" b="0" i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MLP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Voting</a:t>
                      </a:r>
                      <a:endParaRPr lang="en-US" sz="1200" b="0" i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091897"/>
                  </a:ext>
                </a:extLst>
              </a:tr>
              <a:tr h="74616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Search Time (sec)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43.30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10k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개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30sec.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-&gt; too long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333.25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1415.07</a:t>
                      </a:r>
                      <a:endParaRPr lang="en-US" sz="1200" b="0" i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275.32</a:t>
                      </a:r>
                      <a:endParaRPr lang="en-US" sz="1200" b="0" i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1957.44</a:t>
                      </a:r>
                      <a:endParaRPr lang="en-US" sz="1200" b="0" i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260.05</a:t>
                      </a:r>
                      <a:endParaRPr lang="en-US" sz="1200" b="0" i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2005.04</a:t>
                      </a:r>
                      <a:endParaRPr lang="en-US" sz="1200" b="0" i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4252265"/>
                  </a:ext>
                </a:extLst>
              </a:tr>
              <a:tr h="643669"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Best Parameters</a:t>
                      </a:r>
                      <a:endParaRPr lang="en-US" sz="1200" b="1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n_neighbors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: 3</a:t>
                      </a:r>
                      <a:endParaRPr lang="en-US" sz="1200" b="1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200" b="1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x 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max_depth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: 20</a:t>
                      </a:r>
                      <a:endParaRPr lang="en-US" sz="1200" b="1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C: 1,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max_iter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: 500</a:t>
                      </a:r>
                      <a:endParaRPr lang="en-US" sz="1200" b="1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Criterion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: entropy</a:t>
                      </a:r>
                      <a:endParaRPr lang="en-US" sz="1200" b="1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n_estimators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: 2000</a:t>
                      </a:r>
                      <a:endParaRPr lang="en-US" sz="1200" b="1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alpha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: 0.0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</a:t>
                      </a:r>
                      <a:endParaRPr lang="en-US" sz="1200" b="1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soft</a:t>
                      </a:r>
                      <a:endParaRPr lang="en-US" sz="1200" b="1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593336"/>
                  </a:ext>
                </a:extLst>
              </a:tr>
              <a:tr h="64366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n_estimators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: 300</a:t>
                      </a:r>
                      <a:endParaRPr lang="en-US" sz="1200" b="1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multi_class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: multinomial</a:t>
                      </a:r>
                      <a:endParaRPr lang="en-US" sz="1200" b="1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max_depth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: 100</a:t>
                      </a:r>
                      <a:endParaRPr lang="en-US" sz="1200" b="1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max_iter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: 500</a:t>
                      </a:r>
                      <a:endParaRPr lang="en-US" sz="1200" b="1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8755484"/>
                  </a:ext>
                </a:extLst>
              </a:tr>
              <a:tr h="463278"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Best Accuracy on Test Dataset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0.9713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200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x 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0.9696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0.9163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0.8789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0.9690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0.9611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soft: 0.9743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C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2721416"/>
                  </a:ext>
                </a:extLst>
              </a:tr>
              <a:tr h="4632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hard: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0.9726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831822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51A07B4-F925-DF00-FF66-B3441127AE89}"/>
              </a:ext>
            </a:extLst>
          </p:cNvPr>
          <p:cNvSpPr txBox="1"/>
          <p:nvPr/>
        </p:nvSpPr>
        <p:spPr>
          <a:xfrm>
            <a:off x="1262701" y="1360480"/>
            <a:ext cx="6097348" cy="1003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Testset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비율은 전체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dataset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20%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설정함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GridSearch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최적의 파라미터를 찾음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4784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545CF-FC08-75EB-F1FC-D2FF77664755}"/>
              </a:ext>
            </a:extLst>
          </p:cNvPr>
          <p:cNvSpPr txBox="1"/>
          <p:nvPr/>
        </p:nvSpPr>
        <p:spPr>
          <a:xfrm>
            <a:off x="880557" y="742224"/>
            <a:ext cx="6571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Original</a:t>
            </a:r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Dataset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중간발표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54B76FB-5899-7A65-2546-9CE9C156E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76" y="2149597"/>
            <a:ext cx="4857376" cy="300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DAB60CF-79D3-B33A-991D-BD4BD1CC5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705" y="2149597"/>
            <a:ext cx="4857376" cy="300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278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545CF-FC08-75EB-F1FC-D2FF77664755}"/>
              </a:ext>
            </a:extLst>
          </p:cNvPr>
          <p:cNvSpPr txBox="1"/>
          <p:nvPr/>
        </p:nvSpPr>
        <p:spPr>
          <a:xfrm>
            <a:off x="880556" y="742224"/>
            <a:ext cx="6674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Handmade Dataset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D01073-47B2-46BF-04F7-81C8659A2E98}"/>
              </a:ext>
            </a:extLst>
          </p:cNvPr>
          <p:cNvSpPr txBox="1"/>
          <p:nvPr/>
        </p:nvSpPr>
        <p:spPr>
          <a:xfrm>
            <a:off x="1253735" y="1876652"/>
            <a:ext cx="9790783" cy="3527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 클리닝 아이디어</a:t>
            </a:r>
            <a:endParaRPr kumimoji="1" lang="en-US" altLang="ko-KR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i="1" u="sng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숫자</a:t>
            </a:r>
            <a:r>
              <a:rPr kumimoji="1" lang="en-US" altLang="ko-KR" sz="1600" i="1" u="sng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(10</a:t>
            </a:r>
            <a:r>
              <a:rPr kumimoji="1" lang="ko-KR" altLang="en-US" sz="1600" i="1" u="sng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</a:t>
            </a:r>
            <a:r>
              <a:rPr kumimoji="1" lang="en-US" altLang="ko-KR" sz="1600" i="1" u="sng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kumimoji="1" lang="ko-KR" altLang="en-US" sz="1600" i="1" u="sng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600" i="1" u="sng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+</a:t>
            </a:r>
            <a:r>
              <a:rPr kumimoji="1" lang="ko-KR" altLang="en-US" sz="1600" i="1" u="sng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기호</a:t>
            </a:r>
            <a:r>
              <a:rPr kumimoji="1" lang="en-US" altLang="ko-KR" sz="1600" i="1" u="sng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(5</a:t>
            </a:r>
            <a:r>
              <a:rPr kumimoji="1" lang="ko-KR" altLang="en-US" sz="1600" i="1" u="sng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</a:t>
            </a:r>
            <a:r>
              <a:rPr kumimoji="1" lang="en-US" altLang="ko-KR" sz="1600" i="1" u="sng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kumimoji="1" lang="ko-KR" altLang="en-US" sz="1600" i="1" u="sng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에 속하지 않는 라벨을 가진 데이터는 모두 삭제한다</a:t>
            </a:r>
            <a:r>
              <a:rPr kumimoji="1" lang="en-US" altLang="ko-KR" sz="1600" i="1" u="sng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0~9,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기호 순서대로 데이터를 정렬한 후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잘못 </a:t>
            </a:r>
            <a:r>
              <a:rPr kumimoji="1" lang="ko-KR" altLang="en-US" sz="1600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라벨링된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데이터를 육안으로 판별 후 삭제하거나 수정한다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Ex. +</a:t>
            </a:r>
            <a:r>
              <a:rPr kumimoji="1" lang="ko-KR" altLang="en-US" sz="14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인데 </a:t>
            </a:r>
            <a:r>
              <a:rPr kumimoji="1" lang="en-US" altLang="ko-KR" sz="14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x</a:t>
            </a:r>
            <a:r>
              <a:rPr kumimoji="1" lang="ko-KR" altLang="en-US" sz="14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잘못 </a:t>
            </a:r>
            <a:r>
              <a:rPr kumimoji="1" lang="ko-KR" altLang="en-US" sz="1400" spc="-6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라벨링</a:t>
            </a:r>
            <a:r>
              <a:rPr kumimoji="1" lang="ko-KR" altLang="en-US" sz="14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됨</a:t>
            </a:r>
            <a:r>
              <a:rPr kumimoji="1" lang="en-US" altLang="ko-KR" sz="14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학습 전에 데이터를 </a:t>
            </a:r>
            <a:r>
              <a:rPr kumimoji="1" lang="en-US" altLang="ko-KR" sz="14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shuffle</a:t>
            </a:r>
            <a:r>
              <a:rPr kumimoji="1" lang="ko-KR" altLang="en-US" sz="14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한다</a:t>
            </a:r>
            <a:r>
              <a:rPr kumimoji="1" lang="en-US" altLang="ko-KR" sz="14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이미지 해상도를 조정하여 숫자와 기호의 굵기를 동일하게 바꿔본다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en-US" altLang="ko-KR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200000"/>
              </a:lnSpc>
            </a:pPr>
            <a:endParaRPr kumimoji="1" lang="en-US" altLang="ko-KR" sz="16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중간발표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5243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545CF-FC08-75EB-F1FC-D2FF77664755}"/>
              </a:ext>
            </a:extLst>
          </p:cNvPr>
          <p:cNvSpPr txBox="1"/>
          <p:nvPr/>
        </p:nvSpPr>
        <p:spPr>
          <a:xfrm>
            <a:off x="880556" y="742224"/>
            <a:ext cx="6297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Handmade Dataset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중간발표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U-Turn Arrow 1">
            <a:extLst>
              <a:ext uri="{FF2B5EF4-FFF2-40B4-BE49-F238E27FC236}">
                <a16:creationId xmlns:a16="http://schemas.microsoft.com/office/drawing/2014/main" id="{712CA028-BCFA-4A65-8373-1597065ECF69}"/>
              </a:ext>
            </a:extLst>
          </p:cNvPr>
          <p:cNvSpPr/>
          <p:nvPr/>
        </p:nvSpPr>
        <p:spPr>
          <a:xfrm rot="5400000">
            <a:off x="4292978" y="-194020"/>
            <a:ext cx="3408810" cy="8835016"/>
          </a:xfrm>
          <a:prstGeom prst="uturnArrow">
            <a:avLst>
              <a:gd name="adj1" fmla="val 17391"/>
              <a:gd name="adj2" fmla="val 25000"/>
              <a:gd name="adj3" fmla="val 23478"/>
              <a:gd name="adj4" fmla="val 43750"/>
              <a:gd name="adj5" fmla="val 10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75BB64D-89F5-A9A6-8DD6-B46A59E89C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612783"/>
              </p:ext>
            </p:extLst>
          </p:nvPr>
        </p:nvGraphicFramePr>
        <p:xfrm>
          <a:off x="2034429" y="2186600"/>
          <a:ext cx="3676650" cy="1283970"/>
        </p:xfrm>
        <a:graphic>
          <a:graphicData uri="http://schemas.openxmlformats.org/drawingml/2006/table">
            <a:tbl>
              <a:tblPr>
                <a:solidFill>
                  <a:srgbClr val="FFC0CB"/>
                </a:solidFill>
              </a:tblPr>
              <a:tblGrid>
                <a:gridCol w="866775">
                  <a:extLst>
                    <a:ext uri="{9D8B030D-6E8A-4147-A177-3AD203B41FA5}">
                      <a16:colId xmlns:a16="http://schemas.microsoft.com/office/drawing/2014/main" val="406797466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3763119369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1121045534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algn="ctr" fontAlgn="t"/>
                      <a:r>
                        <a:rPr 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숫자</a:t>
                      </a:r>
                      <a:endParaRPr lang="ko-KR" alt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기호</a:t>
                      </a:r>
                      <a:endParaRPr lang="ko-KR" alt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340820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Training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(15119, 28, 28)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(15329, 28, 28)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61442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(2160, 28, 28)</a:t>
                      </a:r>
                      <a:endParaRPr lang="en-US" b="0" i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(2190, 28, 28)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97093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7988AAA-A595-4682-6978-38FE4A5246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173913"/>
              </p:ext>
            </p:extLst>
          </p:nvPr>
        </p:nvGraphicFramePr>
        <p:xfrm>
          <a:off x="6867245" y="2186600"/>
          <a:ext cx="2276475" cy="1283970"/>
        </p:xfrm>
        <a:graphic>
          <a:graphicData uri="http://schemas.openxmlformats.org/drawingml/2006/table">
            <a:tbl>
              <a:tblPr/>
              <a:tblGrid>
                <a:gridCol w="866775">
                  <a:extLst>
                    <a:ext uri="{9D8B030D-6E8A-4147-A177-3AD203B41FA5}">
                      <a16:colId xmlns:a16="http://schemas.microsoft.com/office/drawing/2014/main" val="484908969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3056196133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algn="ctr" fontAlgn="t"/>
                      <a:r>
                        <a:rPr lang="en-US" b="0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숫자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+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기호</a:t>
                      </a:r>
                      <a:endParaRPr lang="ko-KR" alt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465768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Training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(30448, 28, 28)</a:t>
                      </a:r>
                      <a:endParaRPr lang="en-US" b="0" i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724514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(4350, 28, 28)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626440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4F94C529-2F81-A48B-68BF-9476CBC4C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576434"/>
              </p:ext>
            </p:extLst>
          </p:nvPr>
        </p:nvGraphicFramePr>
        <p:xfrm>
          <a:off x="6728450" y="4445108"/>
          <a:ext cx="2276475" cy="1228725"/>
        </p:xfrm>
        <a:graphic>
          <a:graphicData uri="http://schemas.openxmlformats.org/drawingml/2006/table">
            <a:tbl>
              <a:tblPr>
                <a:solidFill>
                  <a:srgbClr val="FFC1BB"/>
                </a:solidFill>
              </a:tblPr>
              <a:tblGrid>
                <a:gridCol w="866775">
                  <a:extLst>
                    <a:ext uri="{9D8B030D-6E8A-4147-A177-3AD203B41FA5}">
                      <a16:colId xmlns:a16="http://schemas.microsoft.com/office/drawing/2014/main" val="2300840147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935727053"/>
                    </a:ext>
                  </a:extLst>
                </a:gridCol>
              </a:tblGrid>
              <a:tr h="409575">
                <a:tc grid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제거된 데이터셋 개수</a:t>
                      </a:r>
                      <a:endParaRPr lang="ko-KR" alt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502911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Training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4199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(13.8%)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542137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620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(14.3%)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28425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BC0CFC77-8B0C-113A-E4A3-A4D3C5F7BB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250566"/>
              </p:ext>
            </p:extLst>
          </p:nvPr>
        </p:nvGraphicFramePr>
        <p:xfrm>
          <a:off x="3048283" y="4440684"/>
          <a:ext cx="2276475" cy="1228725"/>
        </p:xfrm>
        <a:graphic>
          <a:graphicData uri="http://schemas.openxmlformats.org/drawingml/2006/table">
            <a:tbl>
              <a:tblPr/>
              <a:tblGrid>
                <a:gridCol w="866775">
                  <a:extLst>
                    <a:ext uri="{9D8B030D-6E8A-4147-A177-3AD203B41FA5}">
                      <a16:colId xmlns:a16="http://schemas.microsoft.com/office/drawing/2014/main" val="2926334605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453181626"/>
                    </a:ext>
                  </a:extLst>
                </a:gridCol>
              </a:tblGrid>
              <a:tr h="409575">
                <a:tc grid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최종 데이터셋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shape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910179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Training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(26249, 28, 28)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685087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Test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(3730, 28, 28)</a:t>
                      </a:r>
                      <a:endParaRPr lang="en-US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75857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286B8521-1003-BD02-B0E2-E4B9B49DEEBE}"/>
              </a:ext>
            </a:extLst>
          </p:cNvPr>
          <p:cNvSpPr txBox="1"/>
          <p:nvPr/>
        </p:nvSpPr>
        <p:spPr>
          <a:xfrm>
            <a:off x="2074209" y="3481923"/>
            <a:ext cx="35970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&lt;</a:t>
            </a:r>
            <a:r>
              <a:rPr kumimoji="1" lang="ko-KR" altLang="en-US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Cleaning</a:t>
            </a:r>
            <a:r>
              <a:rPr kumimoji="1" lang="ko-KR" altLang="en-US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이전 </a:t>
            </a:r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dataset</a:t>
            </a:r>
            <a:r>
              <a:rPr kumimoji="1" lang="ko-KR" altLang="en-US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shape &gt;</a:t>
            </a:r>
            <a:endParaRPr lang="en-US" sz="1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4F9ABC-D363-5B12-4A37-D8A9FB82A8CE}"/>
              </a:ext>
            </a:extLst>
          </p:cNvPr>
          <p:cNvSpPr txBox="1"/>
          <p:nvPr/>
        </p:nvSpPr>
        <p:spPr>
          <a:xfrm>
            <a:off x="6667505" y="3480873"/>
            <a:ext cx="25952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&lt;</a:t>
            </a:r>
            <a:r>
              <a:rPr kumimoji="1" lang="ko-KR" altLang="en-US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15</a:t>
            </a:r>
            <a:r>
              <a:rPr kumimoji="1" lang="ko-KR" altLang="en-US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클래스 분류기를 위한 데이터 통합 </a:t>
            </a:r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&gt;</a:t>
            </a:r>
            <a:endParaRPr lang="en-US" sz="1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A60EB6-057D-A26D-5A96-B0390846C194}"/>
              </a:ext>
            </a:extLst>
          </p:cNvPr>
          <p:cNvSpPr txBox="1"/>
          <p:nvPr/>
        </p:nvSpPr>
        <p:spPr>
          <a:xfrm>
            <a:off x="6531226" y="5681660"/>
            <a:ext cx="2595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&lt;</a:t>
            </a:r>
            <a:r>
              <a:rPr kumimoji="1" lang="ko-KR" altLang="en-US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15</a:t>
            </a:r>
            <a:r>
              <a:rPr kumimoji="1" lang="ko-KR" altLang="en-US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이외 라벨 제거 </a:t>
            </a:r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&gt;</a:t>
            </a:r>
            <a:endParaRPr lang="en-US" sz="14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1E46EE-FE25-BF6A-5E82-384EDA79CD55}"/>
              </a:ext>
            </a:extLst>
          </p:cNvPr>
          <p:cNvSpPr txBox="1"/>
          <p:nvPr/>
        </p:nvSpPr>
        <p:spPr>
          <a:xfrm>
            <a:off x="2888880" y="5669409"/>
            <a:ext cx="2595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&lt;</a:t>
            </a:r>
            <a:r>
              <a:rPr kumimoji="1" lang="ko-KR" altLang="en-US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 최종 데이터셋 </a:t>
            </a:r>
            <a:r>
              <a:rPr kumimoji="1" lang="en-US" altLang="ko-KR" sz="1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&gt;</a:t>
            </a:r>
            <a:endParaRPr lang="en-US" sz="14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AAFE57-7869-B559-071C-D4D4D65A6A34}"/>
              </a:ext>
            </a:extLst>
          </p:cNvPr>
          <p:cNvSpPr txBox="1"/>
          <p:nvPr/>
        </p:nvSpPr>
        <p:spPr>
          <a:xfrm>
            <a:off x="880557" y="1352320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데이터 클리닝 진행 과정</a:t>
            </a:r>
            <a:endParaRPr kumimoji="1" lang="en-US" altLang="ko-KR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0275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545CF-FC08-75EB-F1FC-D2FF77664755}"/>
              </a:ext>
            </a:extLst>
          </p:cNvPr>
          <p:cNvSpPr txBox="1"/>
          <p:nvPr/>
        </p:nvSpPr>
        <p:spPr>
          <a:xfrm>
            <a:off x="880556" y="742224"/>
            <a:ext cx="5805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Handmade Dataset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중간발표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AAFE57-7869-B559-071C-D4D4D65A6A34}"/>
              </a:ext>
            </a:extLst>
          </p:cNvPr>
          <p:cNvSpPr txBox="1"/>
          <p:nvPr/>
        </p:nvSpPr>
        <p:spPr>
          <a:xfrm>
            <a:off x="880557" y="1352320"/>
            <a:ext cx="6096000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ko-KR" altLang="en-US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학습 결과</a:t>
            </a:r>
            <a:endParaRPr kumimoji="1" lang="en-US" altLang="ko-KR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8D1DA35-FE33-0271-441A-B6765CFAA1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961822"/>
              </p:ext>
            </p:extLst>
          </p:nvPr>
        </p:nvGraphicFramePr>
        <p:xfrm>
          <a:off x="880556" y="2098199"/>
          <a:ext cx="10289470" cy="4182110"/>
        </p:xfrm>
        <a:graphic>
          <a:graphicData uri="http://schemas.openxmlformats.org/drawingml/2006/table">
            <a:tbl>
              <a:tblPr/>
              <a:tblGrid>
                <a:gridCol w="1028947">
                  <a:extLst>
                    <a:ext uri="{9D8B030D-6E8A-4147-A177-3AD203B41FA5}">
                      <a16:colId xmlns:a16="http://schemas.microsoft.com/office/drawing/2014/main" val="4166651023"/>
                    </a:ext>
                  </a:extLst>
                </a:gridCol>
                <a:gridCol w="1028947">
                  <a:extLst>
                    <a:ext uri="{9D8B030D-6E8A-4147-A177-3AD203B41FA5}">
                      <a16:colId xmlns:a16="http://schemas.microsoft.com/office/drawing/2014/main" val="4219183748"/>
                    </a:ext>
                  </a:extLst>
                </a:gridCol>
                <a:gridCol w="1028947">
                  <a:extLst>
                    <a:ext uri="{9D8B030D-6E8A-4147-A177-3AD203B41FA5}">
                      <a16:colId xmlns:a16="http://schemas.microsoft.com/office/drawing/2014/main" val="1130836732"/>
                    </a:ext>
                  </a:extLst>
                </a:gridCol>
                <a:gridCol w="1028947">
                  <a:extLst>
                    <a:ext uri="{9D8B030D-6E8A-4147-A177-3AD203B41FA5}">
                      <a16:colId xmlns:a16="http://schemas.microsoft.com/office/drawing/2014/main" val="1047670589"/>
                    </a:ext>
                  </a:extLst>
                </a:gridCol>
                <a:gridCol w="1028947">
                  <a:extLst>
                    <a:ext uri="{9D8B030D-6E8A-4147-A177-3AD203B41FA5}">
                      <a16:colId xmlns:a16="http://schemas.microsoft.com/office/drawing/2014/main" val="2769517615"/>
                    </a:ext>
                  </a:extLst>
                </a:gridCol>
                <a:gridCol w="1028947">
                  <a:extLst>
                    <a:ext uri="{9D8B030D-6E8A-4147-A177-3AD203B41FA5}">
                      <a16:colId xmlns:a16="http://schemas.microsoft.com/office/drawing/2014/main" val="887343928"/>
                    </a:ext>
                  </a:extLst>
                </a:gridCol>
                <a:gridCol w="1028947">
                  <a:extLst>
                    <a:ext uri="{9D8B030D-6E8A-4147-A177-3AD203B41FA5}">
                      <a16:colId xmlns:a16="http://schemas.microsoft.com/office/drawing/2014/main" val="2741006224"/>
                    </a:ext>
                  </a:extLst>
                </a:gridCol>
                <a:gridCol w="1028947">
                  <a:extLst>
                    <a:ext uri="{9D8B030D-6E8A-4147-A177-3AD203B41FA5}">
                      <a16:colId xmlns:a16="http://schemas.microsoft.com/office/drawing/2014/main" val="3314473111"/>
                    </a:ext>
                  </a:extLst>
                </a:gridCol>
                <a:gridCol w="1028947">
                  <a:extLst>
                    <a:ext uri="{9D8B030D-6E8A-4147-A177-3AD203B41FA5}">
                      <a16:colId xmlns:a16="http://schemas.microsoft.com/office/drawing/2014/main" val="955525145"/>
                    </a:ext>
                  </a:extLst>
                </a:gridCol>
                <a:gridCol w="1028947">
                  <a:extLst>
                    <a:ext uri="{9D8B030D-6E8A-4147-A177-3AD203B41FA5}">
                      <a16:colId xmlns:a16="http://schemas.microsoft.com/office/drawing/2014/main" val="1518292334"/>
                    </a:ext>
                  </a:extLst>
                </a:gridCol>
              </a:tblGrid>
              <a:tr h="4857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Model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KNN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SVM</a:t>
                      </a:r>
                      <a:endParaRPr lang="en-US" sz="1200" b="0" i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Extra-tree</a:t>
                      </a:r>
                      <a:endParaRPr lang="en-US" sz="1200" b="0" i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Softmax</a:t>
                      </a:r>
                      <a:endParaRPr lang="en-US" sz="1200" b="0" i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Decision Tree</a:t>
                      </a:r>
                      <a:endParaRPr lang="en-US" sz="1200" b="0" i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Random Forest</a:t>
                      </a:r>
                      <a:endParaRPr lang="en-US" sz="1200" b="0" i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MLP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Voting (score &lt; 0.5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제외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  <a:endParaRPr lang="ko-KR" altLang="en-US" sz="1200" b="0" i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Voting (all)</a:t>
                      </a:r>
                      <a:endParaRPr lang="en-US" sz="1200" b="0" i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221847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Search Time (sec)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16.10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takes too long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218.40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654.03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51.40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426.11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4255.92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431.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472.67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3824280"/>
                  </a:ext>
                </a:extLst>
              </a:tr>
              <a:tr h="643890"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Best Parameters</a:t>
                      </a:r>
                      <a:endParaRPr lang="en-US" sz="1200" b="1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n_neighbors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=3</a:t>
                      </a:r>
                      <a:endParaRPr lang="en-US" sz="1200" b="1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 fontAlgn="t"/>
                      <a:br>
                        <a:rPr lang="en-US" sz="1200" b="1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endParaRPr lang="en-US" sz="1200" b="1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t"/>
                      <a:r>
                        <a:rPr lang="en-US" sz="1200" b="1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max_depth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: 20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: 0.1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Criterion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: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gini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n_estimators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: 900</a:t>
                      </a:r>
                      <a:endParaRPr lang="en-US" sz="1200" b="1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alpha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: 0.1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soft</a:t>
                      </a:r>
                      <a:br>
                        <a:rPr lang="en-US" sz="1200" b="1" i="0" dirty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endParaRPr lang="en-US" sz="1200" b="1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hard</a:t>
                      </a:r>
                      <a:endParaRPr lang="en-US" sz="1200" b="1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35261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max_iter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: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500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69282575"/>
                  </a:ext>
                </a:extLst>
              </a:tr>
              <a:tr h="4610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n_estimators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: 300</a:t>
                      </a:r>
                      <a:endParaRPr lang="en-US" sz="1200" b="1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max_iter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: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500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max_depth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: 50</a:t>
                      </a:r>
                      <a:endParaRPr lang="en-US" sz="1200" b="1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fontAlgn="t"/>
                      <a:endParaRPr lang="en-US" sz="12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max_iter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: 500</a:t>
                      </a:r>
                      <a:endParaRPr lang="en-US" sz="1200" b="1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41605"/>
                  </a:ext>
                </a:extLst>
              </a:tr>
              <a:tr h="6438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multi_class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: multinomial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898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287165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Best Accuracy on Test Dataset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0.6059</a:t>
                      </a:r>
                      <a:endParaRPr lang="en-US" sz="1200" b="0" i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 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0.7263</a:t>
                      </a:r>
                      <a:endParaRPr lang="en-US" sz="1200" b="0" i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0.3769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0.4903</a:t>
                      </a:r>
                      <a:endParaRPr lang="en-US" sz="1200" b="0" i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0.7445</a:t>
                      </a:r>
                      <a:endParaRPr lang="en-US" sz="1200" b="0" i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0.7370</a:t>
                      </a:r>
                      <a:endParaRPr lang="en-US" sz="1200" b="0" i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soft: 0.7499, hard: 0.7458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soft: 0.7190, hard: 0.7357</a:t>
                      </a:r>
                      <a:endParaRPr lang="en-US" sz="1200" b="0" i="0" dirty="0"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0161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6158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545CF-FC08-75EB-F1FC-D2FF77664755}"/>
              </a:ext>
            </a:extLst>
          </p:cNvPr>
          <p:cNvSpPr txBox="1"/>
          <p:nvPr/>
        </p:nvSpPr>
        <p:spPr>
          <a:xfrm>
            <a:off x="880556" y="742224"/>
            <a:ext cx="6571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Handmade Dataset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중간발표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8" name="Picture 7" descr="A graph with blue bars&#10;&#10;Description automatically generated">
            <a:extLst>
              <a:ext uri="{FF2B5EF4-FFF2-40B4-BE49-F238E27FC236}">
                <a16:creationId xmlns:a16="http://schemas.microsoft.com/office/drawing/2014/main" id="{6C7E876E-97BD-ADD2-AF9A-FF3E03319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57" y="2435406"/>
            <a:ext cx="4775200" cy="2349500"/>
          </a:xfrm>
          <a:prstGeom prst="rect">
            <a:avLst/>
          </a:prstGeom>
        </p:spPr>
      </p:pic>
      <p:pic>
        <p:nvPicPr>
          <p:cNvPr id="11" name="Picture 10" descr="A graph with purple lines&#10;&#10;Description automatically generated with medium confidence">
            <a:extLst>
              <a:ext uri="{FF2B5EF4-FFF2-40B4-BE49-F238E27FC236}">
                <a16:creationId xmlns:a16="http://schemas.microsoft.com/office/drawing/2014/main" id="{29AC5A53-5D49-F410-C2C4-1CB4C4D9B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919" y="2516537"/>
            <a:ext cx="55372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77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DECDE4C4-4479-5BE9-2C94-BEF56CBF52C5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AD23F40C-635A-8694-E614-DB475FBC826C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545CF-FC08-75EB-F1FC-D2FF77664755}"/>
              </a:ext>
            </a:extLst>
          </p:cNvPr>
          <p:cNvSpPr txBox="1"/>
          <p:nvPr/>
        </p:nvSpPr>
        <p:spPr>
          <a:xfrm>
            <a:off x="880556" y="742224"/>
            <a:ext cx="6103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추후 계획</a:t>
            </a:r>
            <a:endParaRPr kumimoji="1" lang="ko-Kore-US" altLang="en-US" sz="2400" b="1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F857911C-1B61-1108-27A5-0D77D3057B58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29FA1-62F6-0F5A-38FA-12D84B1A8303}"/>
              </a:ext>
            </a:extLst>
          </p:cNvPr>
          <p:cNvSpPr txBox="1"/>
          <p:nvPr/>
        </p:nvSpPr>
        <p:spPr>
          <a:xfrm>
            <a:off x="10224543" y="41724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 err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머신러닝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중간발표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F47FEE-D44E-4A53-B266-ABB7E7D83208}"/>
              </a:ext>
            </a:extLst>
          </p:cNvPr>
          <p:cNvSpPr txBox="1"/>
          <p:nvPr/>
        </p:nvSpPr>
        <p:spPr>
          <a:xfrm>
            <a:off x="1253736" y="1876652"/>
            <a:ext cx="8641378" cy="2656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 Cleaning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남은 데이터 클리닝 아이디어를 시도해볼 것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추가적인 데이터 클리닝 방안을 모색해볼 것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kumimoji="1" lang="en-US" altLang="ko-KR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ko-KR" b="1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Training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Search Time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과 </a:t>
            </a:r>
            <a:r>
              <a:rPr kumimoji="1" lang="en-US" altLang="ko-KR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Accuracy</a:t>
            </a:r>
            <a:r>
              <a:rPr kumimoji="1" lang="ko-KR" altLang="en-US" sz="1600" spc="-6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좋은 순서대로 다양한  앙상블 학습을 시도해볼 것</a:t>
            </a:r>
            <a:endParaRPr kumimoji="1" lang="en-US" altLang="ko-KR" sz="1400" spc="-6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6610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661</Words>
  <Application>Microsoft Macintosh PowerPoint</Application>
  <PresentationFormat>Widescreen</PresentationFormat>
  <Paragraphs>250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NanumGothic</vt:lpstr>
      <vt:lpstr>Calibri Light</vt:lpstr>
      <vt:lpstr>Pretendard</vt:lpstr>
      <vt:lpstr>Arial</vt:lpstr>
      <vt:lpstr>Calibri</vt:lpstr>
      <vt:lpstr>Wingdings</vt:lpstr>
      <vt:lpstr>Office Theme</vt:lpstr>
      <vt:lpstr>중간 발표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2단계</vt:lpstr>
      <vt:lpstr>3단계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중간 발표</dc:title>
  <dc:creator>정하연</dc:creator>
  <cp:lastModifiedBy>정하연</cp:lastModifiedBy>
  <cp:revision>10</cp:revision>
  <dcterms:created xsi:type="dcterms:W3CDTF">2023-11-19T13:46:10Z</dcterms:created>
  <dcterms:modified xsi:type="dcterms:W3CDTF">2023-11-30T05:10:54Z</dcterms:modified>
</cp:coreProperties>
</file>